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63" r:id="rId4"/>
    <p:sldId id="258" r:id="rId5"/>
    <p:sldId id="259" r:id="rId6"/>
    <p:sldId id="262" r:id="rId7"/>
    <p:sldId id="260" r:id="rId8"/>
    <p:sldId id="264" r:id="rId9"/>
    <p:sldId id="265"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97CB0866-DAA0-4921-9382-0F03D2C07F69}"/>
    <pc:docChg chg="custSel addSld modSld sldOrd">
      <pc:chgData name="Shailee Upadhayay" userId="556280587117f9d7" providerId="LiveId" clId="{97CB0866-DAA0-4921-9382-0F03D2C07F69}" dt="2023-01-16T04:14:11.924" v="59"/>
      <pc:docMkLst>
        <pc:docMk/>
      </pc:docMkLst>
      <pc:sldChg chg="modSp mod">
        <pc:chgData name="Shailee Upadhayay" userId="556280587117f9d7" providerId="LiveId" clId="{97CB0866-DAA0-4921-9382-0F03D2C07F69}" dt="2023-01-16T04:08:11.652" v="53" actId="113"/>
        <pc:sldMkLst>
          <pc:docMk/>
          <pc:sldMk cId="1417017754" sldId="257"/>
        </pc:sldMkLst>
        <pc:spChg chg="mod">
          <ac:chgData name="Shailee Upadhayay" userId="556280587117f9d7" providerId="LiveId" clId="{97CB0866-DAA0-4921-9382-0F03D2C07F69}" dt="2023-01-16T04:08:11.652" v="53" actId="113"/>
          <ac:spMkLst>
            <pc:docMk/>
            <pc:sldMk cId="1417017754" sldId="257"/>
            <ac:spMk id="3" creationId="{060F289E-A242-F1F7-D892-D3810EEA7700}"/>
          </ac:spMkLst>
        </pc:spChg>
      </pc:sldChg>
      <pc:sldChg chg="modSp mod ord">
        <pc:chgData name="Shailee Upadhayay" userId="556280587117f9d7" providerId="LiveId" clId="{97CB0866-DAA0-4921-9382-0F03D2C07F69}" dt="2023-01-16T04:14:11.924" v="59"/>
        <pc:sldMkLst>
          <pc:docMk/>
          <pc:sldMk cId="10765854" sldId="258"/>
        </pc:sldMkLst>
        <pc:spChg chg="mod">
          <ac:chgData name="Shailee Upadhayay" userId="556280587117f9d7" providerId="LiveId" clId="{97CB0866-DAA0-4921-9382-0F03D2C07F69}" dt="2023-01-11T07:07:12.467" v="1" actId="123"/>
          <ac:spMkLst>
            <pc:docMk/>
            <pc:sldMk cId="10765854" sldId="258"/>
            <ac:spMk id="3" creationId="{5534E338-FAEE-739D-F42B-B7B095307D7C}"/>
          </ac:spMkLst>
        </pc:spChg>
      </pc:sldChg>
      <pc:sldChg chg="modSp new mod">
        <pc:chgData name="Shailee Upadhayay" userId="556280587117f9d7" providerId="LiveId" clId="{97CB0866-DAA0-4921-9382-0F03D2C07F69}" dt="2023-01-11T07:12:42.753" v="37" actId="113"/>
        <pc:sldMkLst>
          <pc:docMk/>
          <pc:sldMk cId="2888998873" sldId="261"/>
        </pc:sldMkLst>
        <pc:spChg chg="mod">
          <ac:chgData name="Shailee Upadhayay" userId="556280587117f9d7" providerId="LiveId" clId="{97CB0866-DAA0-4921-9382-0F03D2C07F69}" dt="2023-01-11T07:12:42.753" v="37" actId="113"/>
          <ac:spMkLst>
            <pc:docMk/>
            <pc:sldMk cId="2888998873" sldId="261"/>
            <ac:spMk id="2" creationId="{074DD5F4-DB80-F53F-52DD-55494292B736}"/>
          </ac:spMkLst>
        </pc:spChg>
        <pc:spChg chg="mod">
          <ac:chgData name="Shailee Upadhayay" userId="556280587117f9d7" providerId="LiveId" clId="{97CB0866-DAA0-4921-9382-0F03D2C07F69}" dt="2023-01-11T07:12:20.632" v="35" actId="2711"/>
          <ac:spMkLst>
            <pc:docMk/>
            <pc:sldMk cId="2888998873" sldId="261"/>
            <ac:spMk id="3" creationId="{999E7657-3A4F-37EC-6E46-604FF845E356}"/>
          </ac:spMkLst>
        </pc:spChg>
      </pc:sldChg>
      <pc:sldChg chg="modSp new mod">
        <pc:chgData name="Shailee Upadhayay" userId="556280587117f9d7" providerId="LiveId" clId="{97CB0866-DAA0-4921-9382-0F03D2C07F69}" dt="2023-01-11T07:10:58.991" v="18" actId="2711"/>
        <pc:sldMkLst>
          <pc:docMk/>
          <pc:sldMk cId="3966501430" sldId="262"/>
        </pc:sldMkLst>
        <pc:spChg chg="mod">
          <ac:chgData name="Shailee Upadhayay" userId="556280587117f9d7" providerId="LiveId" clId="{97CB0866-DAA0-4921-9382-0F03D2C07F69}" dt="2023-01-11T07:10:58.991" v="18" actId="2711"/>
          <ac:spMkLst>
            <pc:docMk/>
            <pc:sldMk cId="3966501430" sldId="262"/>
            <ac:spMk id="2" creationId="{C0D0F46B-78A1-F690-FC50-A7AE9765C3E5}"/>
          </ac:spMkLst>
        </pc:spChg>
        <pc:spChg chg="mod">
          <ac:chgData name="Shailee Upadhayay" userId="556280587117f9d7" providerId="LiveId" clId="{97CB0866-DAA0-4921-9382-0F03D2C07F69}" dt="2023-01-11T07:10:05.095" v="16" actId="255"/>
          <ac:spMkLst>
            <pc:docMk/>
            <pc:sldMk cId="3966501430" sldId="262"/>
            <ac:spMk id="3" creationId="{E95C0943-1CEC-4DD6-D764-BA2B5FF27755}"/>
          </ac:spMkLst>
        </pc:spChg>
      </pc:sldChg>
      <pc:sldChg chg="modSp new mod">
        <pc:chgData name="Shailee Upadhayay" userId="556280587117f9d7" providerId="LiveId" clId="{97CB0866-DAA0-4921-9382-0F03D2C07F69}" dt="2023-01-16T04:08:27.652" v="57" actId="27636"/>
        <pc:sldMkLst>
          <pc:docMk/>
          <pc:sldMk cId="4092992645" sldId="263"/>
        </pc:sldMkLst>
        <pc:spChg chg="mod">
          <ac:chgData name="Shailee Upadhayay" userId="556280587117f9d7" providerId="LiveId" clId="{97CB0866-DAA0-4921-9382-0F03D2C07F69}" dt="2023-01-16T04:07:01.208" v="44" actId="113"/>
          <ac:spMkLst>
            <pc:docMk/>
            <pc:sldMk cId="4092992645" sldId="263"/>
            <ac:spMk id="2" creationId="{6BA37634-9CA7-682D-5405-1C12DC89F123}"/>
          </ac:spMkLst>
        </pc:spChg>
        <pc:spChg chg="mod">
          <ac:chgData name="Shailee Upadhayay" userId="556280587117f9d7" providerId="LiveId" clId="{97CB0866-DAA0-4921-9382-0F03D2C07F69}" dt="2023-01-16T04:08:27.652" v="57" actId="27636"/>
          <ac:spMkLst>
            <pc:docMk/>
            <pc:sldMk cId="4092992645" sldId="263"/>
            <ac:spMk id="3" creationId="{39C9A85B-71BF-8A7A-DD17-B0FB1603460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99FFDF9-FCA6-47A5-801A-59E466AB2E31}"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93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303467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33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78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859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291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63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18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36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6109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20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224564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FD538-849E-43AD-A24C-77C3E86EBB8C}" type="datetimeFigureOut">
              <a:rPr lang="en-IN" smtClean="0"/>
              <a:t>08-03-2023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99FFDF9-FCA6-47A5-801A-59E466AB2E31}"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46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FD538-849E-43AD-A24C-77C3E86EBB8C}" type="datetimeFigureOut">
              <a:rPr lang="en-IN" smtClean="0"/>
              <a:t>08-03-2023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99FFDF9-FCA6-47A5-801A-59E466AB2E31}"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23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FD538-849E-43AD-A24C-77C3E86EBB8C}" type="datetimeFigureOut">
              <a:rPr lang="en-IN" smtClean="0"/>
              <a:t>08-03-2023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35796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4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397233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0FD538-849E-43AD-A24C-77C3E86EBB8C}" type="datetimeFigureOut">
              <a:rPr lang="en-IN" smtClean="0"/>
              <a:t>08-03-2023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9FFDF9-FCA6-47A5-801A-59E466AB2E31}" type="slidenum">
              <a:rPr lang="en-IN" smtClean="0"/>
              <a:t>‹#›</a:t>
            </a:fld>
            <a:endParaRPr lang="en-IN"/>
          </a:p>
        </p:txBody>
      </p:sp>
    </p:spTree>
    <p:extLst>
      <p:ext uri="{BB962C8B-B14F-4D97-AF65-F5344CB8AC3E}">
        <p14:creationId xmlns:p14="http://schemas.microsoft.com/office/powerpoint/2010/main" val="10020165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4B0A-2AF3-E152-4448-F0B365FA0374}"/>
              </a:ext>
            </a:extLst>
          </p:cNvPr>
          <p:cNvSpPr>
            <a:spLocks noGrp="1"/>
          </p:cNvSpPr>
          <p:nvPr>
            <p:ph type="ctrTitle"/>
          </p:nvPr>
        </p:nvSpPr>
        <p:spPr>
          <a:xfrm>
            <a:off x="2611118" y="1566329"/>
            <a:ext cx="6815669" cy="1976971"/>
          </a:xfrm>
        </p:spPr>
        <p:txBody>
          <a:bodyPr>
            <a:normAutofit/>
          </a:bodyPr>
          <a:lstStyle/>
          <a:p>
            <a:r>
              <a:rPr lang="en-US" b="1" dirty="0">
                <a:latin typeface="Algerian" panose="04020705040A02060702" pitchFamily="82" charset="0"/>
              </a:rPr>
              <a:t>Preparation of Final Accounts</a:t>
            </a:r>
            <a:endParaRPr lang="en-IN" b="1" dirty="0">
              <a:latin typeface="Algerian" panose="04020705040A02060702" pitchFamily="82" charset="0"/>
            </a:endParaRPr>
          </a:p>
        </p:txBody>
      </p:sp>
    </p:spTree>
    <p:extLst>
      <p:ext uri="{BB962C8B-B14F-4D97-AF65-F5344CB8AC3E}">
        <p14:creationId xmlns:p14="http://schemas.microsoft.com/office/powerpoint/2010/main" val="402168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D5F4-DB80-F53F-52DD-55494292B736}"/>
              </a:ext>
            </a:extLst>
          </p:cNvPr>
          <p:cNvSpPr>
            <a:spLocks noGrp="1"/>
          </p:cNvSpPr>
          <p:nvPr>
            <p:ph type="title"/>
          </p:nvPr>
        </p:nvSpPr>
        <p:spPr>
          <a:xfrm>
            <a:off x="1295402" y="982132"/>
            <a:ext cx="9601196" cy="4037737"/>
          </a:xfrm>
        </p:spPr>
        <p:txBody>
          <a:bodyPr/>
          <a:lstStyle/>
          <a:p>
            <a:r>
              <a:rPr lang="en-US" b="1" dirty="0">
                <a:latin typeface="Algerian" panose="04020705040A02060702" pitchFamily="82" charset="0"/>
              </a:rPr>
              <a:t>THANK YOU</a:t>
            </a:r>
            <a:endParaRPr lang="en-IN" b="1" dirty="0">
              <a:latin typeface="Algerian" panose="04020705040A02060702" pitchFamily="82" charset="0"/>
            </a:endParaRPr>
          </a:p>
        </p:txBody>
      </p:sp>
    </p:spTree>
    <p:extLst>
      <p:ext uri="{BB962C8B-B14F-4D97-AF65-F5344CB8AC3E}">
        <p14:creationId xmlns:p14="http://schemas.microsoft.com/office/powerpoint/2010/main" val="288899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0EAA-A1A1-EB2F-2B97-ADB0A4EBE524}"/>
              </a:ext>
            </a:extLst>
          </p:cNvPr>
          <p:cNvSpPr>
            <a:spLocks noGrp="1"/>
          </p:cNvSpPr>
          <p:nvPr>
            <p:ph type="title"/>
          </p:nvPr>
        </p:nvSpPr>
        <p:spPr/>
        <p:txBody>
          <a:bodyPr>
            <a:noAutofit/>
          </a:bodyPr>
          <a:lstStyle/>
          <a:p>
            <a:r>
              <a:rPr lang="en-US" b="1" dirty="0">
                <a:latin typeface="Algerian" panose="04020705040A02060702" pitchFamily="82" charset="0"/>
              </a:rPr>
              <a:t>                                             INTRODUCTION</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060F289E-A242-F1F7-D892-D3810EEA7700}"/>
              </a:ext>
            </a:extLst>
          </p:cNvPr>
          <p:cNvSpPr>
            <a:spLocks noGrp="1"/>
          </p:cNvSpPr>
          <p:nvPr>
            <p:ph idx="1"/>
          </p:nvPr>
        </p:nvSpPr>
        <p:spPr/>
        <p:txBody>
          <a:bodyPr/>
          <a:lstStyle/>
          <a:p>
            <a:pPr marL="0" indent="0" algn="just">
              <a:buNone/>
            </a:pPr>
            <a:r>
              <a:rPr lang="en-US" sz="2000" dirty="0">
                <a:effectLst/>
                <a:ea typeface="Calibri" panose="020F0502020204030204" pitchFamily="34" charset="0"/>
                <a:cs typeface="Times New Roman" panose="02020603050405020304" pitchFamily="18" charset="0"/>
              </a:rPr>
              <a:t>The stakeholders of a business are interested in financial progress. The assessment of financial progress is done by estimating the impact of business activities on financial position and financial status of the business. For this purpose, a business unit prepares final accounts. The final accounts which portray the financial position and financial status are ‘Income statement’ and ‘Balance Sheet’. Thus, the final accounts prepared to estimate business progress are as follows:</a:t>
            </a:r>
            <a:endParaRPr lang="en-IN" sz="2000" dirty="0">
              <a:effectLst/>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1701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7634-9CA7-682D-5405-1C12DC89F123}"/>
              </a:ext>
            </a:extLst>
          </p:cNvPr>
          <p:cNvSpPr>
            <a:spLocks noGrp="1"/>
          </p:cNvSpPr>
          <p:nvPr>
            <p:ph type="title"/>
          </p:nvPr>
        </p:nvSpPr>
        <p:spPr/>
        <p:txBody>
          <a:bodyPr>
            <a:normAutofit fontScale="90000"/>
          </a:bodyPr>
          <a:lstStyle/>
          <a:p>
            <a:r>
              <a:rPr lang="en-US" b="1" dirty="0">
                <a:latin typeface="Algerian" panose="04020705040A02060702" pitchFamily="82" charset="0"/>
              </a:rPr>
              <a:t>Objectives of Final Account preparation</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39C9A85B-71BF-8A7A-DD17-B0FB16034609}"/>
              </a:ext>
            </a:extLst>
          </p:cNvPr>
          <p:cNvSpPr>
            <a:spLocks noGrp="1"/>
          </p:cNvSpPr>
          <p:nvPr>
            <p:ph idx="1"/>
          </p:nvPr>
        </p:nvSpPr>
        <p:spPr/>
        <p:txBody>
          <a:bodyPr>
            <a:normAutofit/>
          </a:bodyPr>
          <a:lstStyle/>
          <a:p>
            <a:pPr marL="0" indent="0" algn="just">
              <a:buNone/>
            </a:pPr>
            <a:r>
              <a:rPr lang="en-US" sz="2000" dirty="0"/>
              <a:t>Final accounts are prepared with the following objectives:</a:t>
            </a:r>
          </a:p>
          <a:p>
            <a:pPr algn="just"/>
            <a:r>
              <a:rPr lang="en-US" sz="2000" dirty="0"/>
              <a:t>To determine profit or loss incurred by a company in a given financial period.</a:t>
            </a:r>
          </a:p>
          <a:p>
            <a:pPr algn="just"/>
            <a:r>
              <a:rPr lang="en-US" sz="2000" dirty="0"/>
              <a:t>To determine the financial position of the company.</a:t>
            </a:r>
          </a:p>
          <a:p>
            <a:pPr algn="just"/>
            <a:r>
              <a:rPr lang="en-US" sz="2000" dirty="0"/>
              <a:t>To act as a source of information to convey the users of accounting information (owners, creditors, investors and other stakeholders) about the solvency of the company.</a:t>
            </a:r>
            <a:endParaRPr lang="en-IN" sz="2000" dirty="0"/>
          </a:p>
        </p:txBody>
      </p:sp>
    </p:spTree>
    <p:extLst>
      <p:ext uri="{BB962C8B-B14F-4D97-AF65-F5344CB8AC3E}">
        <p14:creationId xmlns:p14="http://schemas.microsoft.com/office/powerpoint/2010/main" val="409299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92EC-0A22-4DF3-7DB5-9B54DEDA0E2B}"/>
              </a:ext>
            </a:extLst>
          </p:cNvPr>
          <p:cNvSpPr>
            <a:spLocks noGrp="1"/>
          </p:cNvSpPr>
          <p:nvPr>
            <p:ph type="title"/>
          </p:nvPr>
        </p:nvSpPr>
        <p:spPr/>
        <p:txBody>
          <a:bodyPr>
            <a:noAutofit/>
          </a:bodyPr>
          <a:lstStyle/>
          <a:p>
            <a:r>
              <a:rPr lang="en-US" b="1" dirty="0">
                <a:effectLst/>
                <a:latin typeface="Algerian" panose="04020705040A02060702" pitchFamily="82" charset="0"/>
                <a:ea typeface="Calibri" panose="020F0502020204030204" pitchFamily="34" charset="0"/>
              </a:rPr>
              <a:t>Income statement or Profit and Loss Account</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5534E338-FAEE-739D-F42B-B7B095307D7C}"/>
              </a:ext>
            </a:extLst>
          </p:cNvPr>
          <p:cNvSpPr>
            <a:spLocks noGrp="1"/>
          </p:cNvSpPr>
          <p:nvPr>
            <p:ph idx="1"/>
          </p:nvPr>
        </p:nvSpPr>
        <p:spPr/>
        <p:txBody>
          <a:bodyPr>
            <a:normAutofit/>
          </a:bodyPr>
          <a:lstStyle/>
          <a:p>
            <a:pPr marL="0" indent="0" algn="just">
              <a:buNone/>
            </a:pPr>
            <a:r>
              <a:rPr lang="en-US" sz="2000" dirty="0">
                <a:effectLst/>
                <a:ea typeface="Calibri" panose="020F0502020204030204" pitchFamily="34" charset="0"/>
                <a:cs typeface="Times New Roman" panose="02020603050405020304" pitchFamily="18" charset="0"/>
              </a:rPr>
              <a:t> Profit and loss account reveals the results of the business firm’s activities for an accounting period. It includes the income and expenditure of a firm over a period of time and then by comparing such incomes and expenditures gives a final figure which represents the amount of profit and loss for the period. If income exceeds expenditure, the difference is called net profit and in case expenditure, exceeds income the difference is called net loss. The profit and loss account is also called as Income statement.</a:t>
            </a:r>
            <a:endParaRPr lang="en-IN" sz="2000" dirty="0">
              <a:effectLst/>
              <a:ea typeface="Calibri" panose="020F0502020204030204" pitchFamily="34" charset="0"/>
              <a:cs typeface="Times New Roman" panose="02020603050405020304" pitchFamily="18" charset="0"/>
            </a:endParaRPr>
          </a:p>
          <a:p>
            <a:endParaRPr lang="en-IN" sz="2000" dirty="0"/>
          </a:p>
        </p:txBody>
      </p:sp>
    </p:spTree>
    <p:extLst>
      <p:ext uri="{BB962C8B-B14F-4D97-AF65-F5344CB8AC3E}">
        <p14:creationId xmlns:p14="http://schemas.microsoft.com/office/powerpoint/2010/main" val="1076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DA00-DEB6-14F1-E48A-248593FA1BE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4B46808-5D4D-7CEA-E5CB-70946EB24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080" y="396873"/>
            <a:ext cx="11351239" cy="6064253"/>
          </a:xfrm>
        </p:spPr>
      </p:pic>
    </p:spTree>
    <p:extLst>
      <p:ext uri="{BB962C8B-B14F-4D97-AF65-F5344CB8AC3E}">
        <p14:creationId xmlns:p14="http://schemas.microsoft.com/office/powerpoint/2010/main" val="365429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F46B-78A1-F690-FC50-A7AE9765C3E5}"/>
              </a:ext>
            </a:extLst>
          </p:cNvPr>
          <p:cNvSpPr>
            <a:spLocks noGrp="1"/>
          </p:cNvSpPr>
          <p:nvPr>
            <p:ph type="title"/>
          </p:nvPr>
        </p:nvSpPr>
        <p:spPr/>
        <p:txBody>
          <a:bodyPr/>
          <a:lstStyle/>
          <a:p>
            <a:r>
              <a:rPr lang="en-US" sz="4400" b="1" dirty="0">
                <a:effectLst/>
                <a:latin typeface="Algerian" panose="04020705040A02060702" pitchFamily="82" charset="0"/>
                <a:ea typeface="Calibri" panose="020F0502020204030204" pitchFamily="34" charset="0"/>
                <a:cs typeface="Times New Roman" panose="02020603050405020304" pitchFamily="18" charset="0"/>
              </a:rPr>
              <a:t>Balance Sheet</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E95C0943-1CEC-4DD6-D764-BA2B5FF27755}"/>
              </a:ext>
            </a:extLst>
          </p:cNvPr>
          <p:cNvSpPr>
            <a:spLocks noGrp="1"/>
          </p:cNvSpPr>
          <p:nvPr>
            <p:ph idx="1"/>
          </p:nvPr>
        </p:nvSpPr>
        <p:spPr/>
        <p:txBody>
          <a:bodyPr>
            <a:noAutofit/>
          </a:bodyPr>
          <a:lstStyle/>
          <a:p>
            <a:pPr marL="0" lvl="0" indent="0" algn="just">
              <a:lnSpc>
                <a:spcPct val="107000"/>
              </a:lnSpc>
              <a:spcAft>
                <a:spcPts val="800"/>
              </a:spcAft>
              <a:buNone/>
            </a:pPr>
            <a:r>
              <a:rPr lang="en-IN" sz="2000" dirty="0">
                <a:solidFill>
                  <a:srgbClr val="444444"/>
                </a:solidFill>
                <a:effectLst/>
                <a:ea typeface="Calibri" panose="020F0502020204030204" pitchFamily="34" charset="0"/>
                <a:cs typeface="Arial" panose="020B0604020202020204" pitchFamily="34" charset="0"/>
              </a:rPr>
              <a:t>A balance sheet is a financial statement that reports a company's assets, liabilities and shareholders' equity at a specific point in time, and provides a basis for computing rates of return and evaluating its capital structure.</a:t>
            </a:r>
            <a:r>
              <a:rPr lang="en-IN" sz="2000" dirty="0">
                <a:effectLst/>
                <a:ea typeface="Calibri" panose="020F0502020204030204" pitchFamily="34" charset="0"/>
                <a:cs typeface="Arial" panose="020B0604020202020204" pitchFamily="34" charset="0"/>
              </a:rPr>
              <a:t> </a:t>
            </a:r>
            <a:r>
              <a:rPr lang="en-IN" sz="2000" dirty="0">
                <a:solidFill>
                  <a:srgbClr val="444444"/>
                </a:solidFill>
                <a:effectLst/>
                <a:ea typeface="Calibri" panose="020F0502020204030204" pitchFamily="34" charset="0"/>
                <a:cs typeface="Arial" panose="020B0604020202020204" pitchFamily="34" charset="0"/>
              </a:rPr>
              <a:t>Balance sheet maybe defined as a statement of assets and liabilities of the company at a particular date. Balance sheet is prepared and presented in the form prescribed in Schedule III, Part I of the Companies Act,2013. The form prescribed is vertical. Balance sheet must exhibit a true and fair view of the financial position at the close of the year.</a:t>
            </a:r>
            <a:endParaRPr lang="en-IN" sz="2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650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77E778-4B12-E648-1C92-9DC3D7DC745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609600"/>
            <a:ext cx="9705975" cy="5657850"/>
          </a:xfrm>
        </p:spPr>
      </p:pic>
    </p:spTree>
    <p:extLst>
      <p:ext uri="{BB962C8B-B14F-4D97-AF65-F5344CB8AC3E}">
        <p14:creationId xmlns:p14="http://schemas.microsoft.com/office/powerpoint/2010/main" val="123786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F57E-054B-F58A-2EBD-2F077716C949}"/>
              </a:ext>
            </a:extLst>
          </p:cNvPr>
          <p:cNvSpPr>
            <a:spLocks noGrp="1"/>
          </p:cNvSpPr>
          <p:nvPr>
            <p:ph type="title"/>
          </p:nvPr>
        </p:nvSpPr>
        <p:spPr/>
        <p:txBody>
          <a:bodyPr/>
          <a:lstStyle/>
          <a:p>
            <a:r>
              <a:rPr lang="en-US" b="1" dirty="0">
                <a:latin typeface="Algerian" panose="04020705040A02060702" pitchFamily="82" charset="0"/>
              </a:rPr>
              <a:t>Importance</a:t>
            </a:r>
          </a:p>
        </p:txBody>
      </p:sp>
      <p:sp>
        <p:nvSpPr>
          <p:cNvPr id="3" name="Content Placeholder 2">
            <a:extLst>
              <a:ext uri="{FF2B5EF4-FFF2-40B4-BE49-F238E27FC236}">
                <a16:creationId xmlns:a16="http://schemas.microsoft.com/office/drawing/2014/main" id="{0EB9D827-9123-318A-63CC-F89CCAFD5301}"/>
              </a:ext>
            </a:extLst>
          </p:cNvPr>
          <p:cNvSpPr>
            <a:spLocks noGrp="1"/>
          </p:cNvSpPr>
          <p:nvPr>
            <p:ph idx="1"/>
          </p:nvPr>
        </p:nvSpPr>
        <p:spPr/>
        <p:txBody>
          <a:bodyPr>
            <a:normAutofit fontScale="70000" lnSpcReduction="20000"/>
          </a:bodyPr>
          <a:lstStyle/>
          <a:p>
            <a:pPr marL="0" indent="0">
              <a:buNone/>
            </a:pPr>
            <a:r>
              <a:rPr lang="en-US" dirty="0"/>
              <a:t>It is important because it helps in understanding the performance of a company. Following are the reasons why it is important:</a:t>
            </a:r>
          </a:p>
          <a:p>
            <a:pPr algn="just"/>
            <a:r>
              <a:rPr lang="en-US" dirty="0"/>
              <a:t>To understand the financial health of a company.</a:t>
            </a:r>
          </a:p>
          <a:p>
            <a:pPr algn="just"/>
            <a:r>
              <a:rPr lang="en-US" dirty="0"/>
              <a:t>Stakeholders can study the balance sheet to understand the liquidity position and business performance of the company.</a:t>
            </a:r>
          </a:p>
          <a:p>
            <a:pPr algn="just"/>
            <a:r>
              <a:rPr lang="en-US" dirty="0"/>
              <a:t>Comparing balance sheets over the years helps in determining the growth of the company.</a:t>
            </a:r>
          </a:p>
          <a:p>
            <a:pPr algn="just"/>
            <a:r>
              <a:rPr lang="en-US" dirty="0"/>
              <a:t>It is an essential document to obtain a business loan.</a:t>
            </a:r>
          </a:p>
          <a:p>
            <a:pPr algn="just"/>
            <a:r>
              <a:rPr lang="en-US" dirty="0" err="1"/>
              <a:t>Analysing</a:t>
            </a:r>
            <a:r>
              <a:rPr lang="en-US" dirty="0"/>
              <a:t> the company’s balance sheet helps in understanding the ability of the firm to undertake expansions projects and unforeseen expenses.</a:t>
            </a:r>
          </a:p>
          <a:p>
            <a:pPr algn="just"/>
            <a:r>
              <a:rPr lang="en-US" dirty="0"/>
              <a:t>It helps in identifying the source of company funding, for example, equity funding or debt funding.</a:t>
            </a:r>
          </a:p>
        </p:txBody>
      </p:sp>
    </p:spTree>
    <p:extLst>
      <p:ext uri="{BB962C8B-B14F-4D97-AF65-F5344CB8AC3E}">
        <p14:creationId xmlns:p14="http://schemas.microsoft.com/office/powerpoint/2010/main" val="349994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B6F2-6548-8839-0176-E22C431997D7}"/>
              </a:ext>
            </a:extLst>
          </p:cNvPr>
          <p:cNvSpPr>
            <a:spLocks noGrp="1"/>
          </p:cNvSpPr>
          <p:nvPr>
            <p:ph type="title"/>
          </p:nvPr>
        </p:nvSpPr>
        <p:spPr/>
        <p:txBody>
          <a:bodyPr>
            <a:normAutofit fontScale="90000"/>
          </a:bodyPr>
          <a:lstStyle/>
          <a:p>
            <a:r>
              <a:rPr lang="en-US" b="1" dirty="0">
                <a:latin typeface="Algerian" panose="04020705040A02060702" pitchFamily="82" charset="0"/>
              </a:rPr>
              <a:t>Differences between Balance Sheet and Profit &amp; Loss Account </a:t>
            </a:r>
          </a:p>
        </p:txBody>
      </p:sp>
      <p:sp>
        <p:nvSpPr>
          <p:cNvPr id="3" name="Content Placeholder 2">
            <a:extLst>
              <a:ext uri="{FF2B5EF4-FFF2-40B4-BE49-F238E27FC236}">
                <a16:creationId xmlns:a16="http://schemas.microsoft.com/office/drawing/2014/main" id="{1589295C-ABAD-1B8B-909E-D002BF908266}"/>
              </a:ext>
            </a:extLst>
          </p:cNvPr>
          <p:cNvSpPr>
            <a:spLocks noGrp="1"/>
          </p:cNvSpPr>
          <p:nvPr>
            <p:ph idx="1"/>
          </p:nvPr>
        </p:nvSpPr>
        <p:spPr/>
        <p:txBody>
          <a:bodyPr>
            <a:normAutofit fontScale="85000" lnSpcReduction="20000"/>
          </a:bodyPr>
          <a:lstStyle/>
          <a:p>
            <a:pPr algn="just"/>
            <a:r>
              <a:rPr lang="en-US" dirty="0"/>
              <a:t>The Balance Sheet is prepared at a particular date, usually the end of the financial year while the Profit and Loss account is prepared for a particular period.  </a:t>
            </a:r>
          </a:p>
          <a:p>
            <a:pPr algn="just"/>
            <a:r>
              <a:rPr lang="en-US" dirty="0"/>
              <a:t>The Balance Sheet reveals the entity’s financial position, whereas the Profit and Loss account discloses the entity’s financial performance.  </a:t>
            </a:r>
          </a:p>
          <a:p>
            <a:pPr algn="just"/>
            <a:r>
              <a:rPr lang="en-US" dirty="0"/>
              <a:t>A Balance Sheet gives an overview of the assets, equity, and liabilities of the company, but the Profit and Loss Account is a depiction of the entity’s revenue and expenses.  </a:t>
            </a:r>
          </a:p>
          <a:p>
            <a:pPr algn="just"/>
            <a:r>
              <a:rPr lang="en-US" dirty="0"/>
              <a:t>The significant difference between the two entities are is that the Balance Sheet is a statement while the Profit and Loss account is an account.  </a:t>
            </a:r>
          </a:p>
          <a:p>
            <a:pPr algn="just"/>
            <a:r>
              <a:rPr lang="en-US" dirty="0"/>
              <a:t>The Balance sheet is prepared on the basis of the balances transferred from the Profit and Loss account.</a:t>
            </a:r>
          </a:p>
        </p:txBody>
      </p:sp>
    </p:spTree>
    <p:extLst>
      <p:ext uri="{BB962C8B-B14F-4D97-AF65-F5344CB8AC3E}">
        <p14:creationId xmlns:p14="http://schemas.microsoft.com/office/powerpoint/2010/main" val="11104901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76</TotalTime>
  <Words>624</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Algerian</vt:lpstr>
      <vt:lpstr>Arial</vt:lpstr>
      <vt:lpstr>Garamond</vt:lpstr>
      <vt:lpstr>Organic</vt:lpstr>
      <vt:lpstr>Preparation of Final Accounts</vt:lpstr>
      <vt:lpstr>                                             INTRODUCTION</vt:lpstr>
      <vt:lpstr>Objectives of Final Account preparation</vt:lpstr>
      <vt:lpstr>Income statement or Profit and Loss Account</vt:lpstr>
      <vt:lpstr>PowerPoint Presentation</vt:lpstr>
      <vt:lpstr>Balance Sheet</vt:lpstr>
      <vt:lpstr>PowerPoint Presentation</vt:lpstr>
      <vt:lpstr>Importance</vt:lpstr>
      <vt:lpstr>Differences between Balance Sheet and Profit &amp; Loss Account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Final Accounts</dc:title>
  <dc:creator>Shailee Upadhayay</dc:creator>
  <cp:lastModifiedBy>Shailee Upadhayay</cp:lastModifiedBy>
  <cp:revision>5</cp:revision>
  <dcterms:created xsi:type="dcterms:W3CDTF">2023-01-11T06:15:24Z</dcterms:created>
  <dcterms:modified xsi:type="dcterms:W3CDTF">2023-03-08T16:53:43Z</dcterms:modified>
</cp:coreProperties>
</file>